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0218" y="2190585"/>
            <a:ext cx="4619971" cy="156221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"Методы и приемы обучения рисованию первой и второй младшей группы детского сада"</a:t>
            </a:r>
            <a:endParaRPr lang="ru-RU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9573" y="4267028"/>
            <a:ext cx="3845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Подготовил </a:t>
            </a:r>
          </a:p>
          <a:p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Воспитатель МДОУ д/с 38</a:t>
            </a:r>
          </a:p>
          <a:p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Егорова Л.А.</a:t>
            </a:r>
            <a:endParaRPr lang="ru-RU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3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21" y="481806"/>
            <a:ext cx="10515600" cy="1325563"/>
          </a:xfrm>
        </p:spPr>
        <p:txBody>
          <a:bodyPr/>
          <a:lstStyle/>
          <a:p>
            <a:r>
              <a:rPr lang="ru-RU" b="1">
                <a:latin typeface="Times New Roman" charset="0"/>
                <a:ea typeface="Times New Roman" charset="0"/>
                <a:cs typeface="Times New Roman" charset="0"/>
              </a:rPr>
              <a:t>Методы обучения рисованию: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338" y="2157015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Рисование в воздухе </a:t>
            </a:r>
          </a:p>
          <a:p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Совместное рисование</a:t>
            </a:r>
            <a:r>
              <a:rPr lang="ru-RU" sz="360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Дорисовывание деталей</a:t>
            </a:r>
            <a:r>
              <a:rPr lang="ru-RU" sz="360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Самостоятельное рисование</a:t>
            </a:r>
            <a:r>
              <a:rPr lang="ru-RU" sz="360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sz="36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46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448" y="0"/>
            <a:ext cx="1234144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454" y="-243683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>
                <a:latin typeface="Times New Roman" charset="0"/>
                <a:ea typeface="Times New Roman" charset="0"/>
                <a:cs typeface="Times New Roman" charset="0"/>
              </a:rPr>
              <a:t>Цели и задачи в рисовании красками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2454" y="672143"/>
            <a:ext cx="7921479" cy="4351338"/>
          </a:xfrm>
        </p:spPr>
        <p:txBody>
          <a:bodyPr>
            <a:noAutofit/>
          </a:bodyPr>
          <a:lstStyle/>
          <a:p>
            <a:r>
              <a:rPr lang="ru-RU" sz="2600">
                <a:latin typeface="Times New Roman" charset="0"/>
                <a:ea typeface="Times New Roman" charset="0"/>
                <a:cs typeface="Times New Roman" charset="0"/>
              </a:rPr>
              <a:t>· Обучение умению правильно и аккуратно использовать краски, обмакивать в них кончик кисточки или пальчика; правильно пользоваться кисточкой: держать кисточку; легкими движениями проводит линии, рисовать точки и т.д.; мыть кисточку и хранить ее щетиной вверх.</a:t>
            </a:r>
          </a:p>
          <a:p>
            <a:r>
              <a:rPr lang="ru-RU" sz="2600">
                <a:latin typeface="Times New Roman" charset="0"/>
                <a:ea typeface="Times New Roman" charset="0"/>
                <a:cs typeface="Times New Roman" charset="0"/>
              </a:rPr>
              <a:t>· Обучение умению ориентироваться на листе бумаги.</a:t>
            </a:r>
          </a:p>
          <a:p>
            <a:r>
              <a:rPr lang="ru-RU" sz="2600">
                <a:latin typeface="Times New Roman" charset="0"/>
                <a:ea typeface="Times New Roman" charset="0"/>
                <a:cs typeface="Times New Roman" charset="0"/>
              </a:rPr>
              <a:t>· Развитие чувства цвета.</a:t>
            </a:r>
          </a:p>
          <a:p>
            <a:r>
              <a:rPr lang="ru-RU" sz="2600">
                <a:latin typeface="Times New Roman" charset="0"/>
                <a:ea typeface="Times New Roman" charset="0"/>
                <a:cs typeface="Times New Roman" charset="0"/>
              </a:rPr>
              <a:t>· Развитие эмоций и фантазии.</a:t>
            </a:r>
          </a:p>
          <a:p>
            <a:r>
              <a:rPr lang="ru-RU" sz="2600">
                <a:latin typeface="Times New Roman" charset="0"/>
                <a:ea typeface="Times New Roman" charset="0"/>
                <a:cs typeface="Times New Roman" charset="0"/>
              </a:rPr>
              <a:t>· Развитие мелкой моторики.</a:t>
            </a:r>
          </a:p>
          <a:p>
            <a:r>
              <a:rPr lang="ru-RU" sz="2600">
                <a:latin typeface="Times New Roman" charset="0"/>
                <a:ea typeface="Times New Roman" charset="0"/>
                <a:cs typeface="Times New Roman" charset="0"/>
              </a:rPr>
              <a:t>· Развитие речи.</a:t>
            </a:r>
          </a:p>
          <a:p>
            <a:r>
              <a:rPr lang="ru-RU" sz="2600">
                <a:latin typeface="Times New Roman" charset="0"/>
                <a:ea typeface="Times New Roman" charset="0"/>
                <a:cs typeface="Times New Roman" charset="0"/>
              </a:rPr>
              <a:t>· Ознакомление с окружающим миром.</a:t>
            </a:r>
          </a:p>
          <a:p>
            <a:endParaRPr lang="ru-RU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11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363" y="581187"/>
            <a:ext cx="8776284" cy="1441608"/>
          </a:xfrm>
        </p:spPr>
        <p:txBody>
          <a:bodyPr/>
          <a:lstStyle/>
          <a:p>
            <a:r>
              <a:rPr lang="ru-RU" b="1">
                <a:latin typeface="Times New Roman" charset="0"/>
                <a:ea typeface="Times New Roman" charset="0"/>
                <a:cs typeface="Times New Roman" charset="0"/>
              </a:rPr>
              <a:t>Рисовать при помощи кисти можно тремя способами:</a:t>
            </a:r>
          </a:p>
          <a:p>
            <a:endParaRPr lang="ru-RU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859" y="1742599"/>
            <a:ext cx="8776284" cy="4351338"/>
          </a:xfrm>
        </p:spPr>
        <p:txBody>
          <a:bodyPr/>
          <a:lstStyle/>
          <a:p>
            <a:r>
              <a:rPr lang="ru-RU">
                <a:latin typeface="Times New Roman" charset="0"/>
                <a:ea typeface="Times New Roman" charset="0"/>
                <a:cs typeface="Times New Roman" charset="0"/>
              </a:rPr>
              <a:t>· примакивание – нанесение на основу цветных пятен путем прикладывания к бумаге кисточки с краской. После соприкосновения с бумагой кисточку следует сразу, без проведения мазкой, оторвать от нее;</a:t>
            </a:r>
          </a:p>
          <a:p>
            <a:r>
              <a:rPr lang="ru-RU">
                <a:latin typeface="Times New Roman" charset="0"/>
                <a:ea typeface="Times New Roman" charset="0"/>
                <a:cs typeface="Times New Roman" charset="0"/>
              </a:rPr>
              <a:t>· нанесение мазков – рисование кисточкой путем проведения линий различной длины в разных направлениях (сверху вниз, слева направо и др.);</a:t>
            </a:r>
          </a:p>
          <a:p>
            <a:r>
              <a:rPr lang="ru-RU">
                <a:latin typeface="Times New Roman" charset="0"/>
                <a:ea typeface="Times New Roman" charset="0"/>
                <a:cs typeface="Times New Roman" charset="0"/>
              </a:rPr>
              <a:t>· рисование кисточкой наверх карандашного эскиза – нане</a:t>
            </a:r>
            <a:r>
              <a:rPr lang="ru-RU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02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5056" y="663252"/>
            <a:ext cx="816188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В детском саду на занятиях по изобразительной деятельности я использую разнообразные методы и приемы которые условно можно подразделить на наглядные и словесные. Особую, специфичную для детского сада группу приемов составляют игровые приемы. В них соединяется применение наглядности и использование слова.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66594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872" y="514573"/>
            <a:ext cx="10515600" cy="1325563"/>
          </a:xfrm>
        </p:spPr>
        <p:txBody>
          <a:bodyPr/>
          <a:lstStyle/>
          <a:p>
            <a:r>
              <a:rPr lang="ru-RU" b="1">
                <a:latin typeface="Times New Roman" charset="0"/>
                <a:ea typeface="Times New Roman" charset="0"/>
                <a:cs typeface="Times New Roman" charset="0"/>
              </a:rPr>
              <a:t>Наглядные методы и приемы</a:t>
            </a:r>
            <a:r>
              <a:rPr lang="ru-RU" b="1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424" y="1474818"/>
            <a:ext cx="806225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к наглядным методам и приемам обучения относятся использование натуры, репродукции картин, образца и других наглядных пособий; рассматривание отдельных предметов; показ воспитателем приемов изображения; показ детских работ в конце занятия, при их оценке.</a:t>
            </a:r>
          </a:p>
          <a:p>
            <a:endParaRPr lang="ru-RU" b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27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587" y="414338"/>
            <a:ext cx="9000086" cy="1460500"/>
          </a:xfrm>
        </p:spPr>
        <p:txBody>
          <a:bodyPr/>
          <a:lstStyle/>
          <a:p>
            <a:r>
              <a:rPr lang="ru-RU" b="1">
                <a:latin typeface="Times New Roman" charset="0"/>
                <a:ea typeface="Times New Roman" charset="0"/>
                <a:cs typeface="Times New Roman" charset="0"/>
              </a:rPr>
              <a:t>Словесные методы и приемы обучения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0205" y="1874838"/>
            <a:ext cx="746446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>
                <a:latin typeface="Times New Roman" charset="0"/>
                <a:ea typeface="Times New Roman" charset="0"/>
                <a:cs typeface="Times New Roman" charset="0"/>
              </a:rPr>
              <a:t>к ним относятся беседа, указание воспитателя в начале и в процессе занятия, использование словесного художественного образа.</a:t>
            </a:r>
          </a:p>
          <a:p>
            <a:pPr marL="0" indent="0">
              <a:buNone/>
            </a:pPr>
            <a:endParaRPr lang="ru-RU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ru-RU">
                <a:latin typeface="Times New Roman" charset="0"/>
                <a:ea typeface="Times New Roman" charset="0"/>
                <a:cs typeface="Times New Roman" charset="0"/>
              </a:rPr>
              <a:t>Беседа и как метод, и как прием должна быть краткой и длиться не более 3-5 минут, чтобы представления и эмоции детей оживившись, а творческое настроение не угасло. </a:t>
            </a:r>
          </a:p>
        </p:txBody>
      </p:sp>
    </p:spTree>
    <p:extLst>
      <p:ext uri="{BB962C8B-B14F-4D97-AF65-F5344CB8AC3E}">
        <p14:creationId xmlns:p14="http://schemas.microsoft.com/office/powerpoint/2010/main" xmlns="" val="1070575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837" y="398528"/>
            <a:ext cx="10515600" cy="1325563"/>
          </a:xfrm>
        </p:spPr>
        <p:txBody>
          <a:bodyPr/>
          <a:lstStyle/>
          <a:p>
            <a:r>
              <a:rPr lang="ru-RU" b="1">
                <a:latin typeface="Times New Roman" charset="0"/>
                <a:ea typeface="Times New Roman" charset="0"/>
                <a:cs typeface="Times New Roman" charset="0"/>
              </a:rPr>
              <a:t>Игровые приемы обучения</a:t>
            </a:r>
            <a:r>
              <a:rPr lang="ru-RU" b="1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5056" y="1602043"/>
            <a:ext cx="816188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>
                <a:latin typeface="Times New Roman" charset="0"/>
                <a:ea typeface="Times New Roman" charset="0"/>
                <a:cs typeface="Times New Roman" charset="0"/>
              </a:rPr>
              <a:t>это использования моментов игры в процессе изобразительной деятельности относится к наглядно-действенным приемам обучения. Чем меньше ребенок, тем большее место в его воспитании и обучении должна занимать игра. </a:t>
            </a:r>
          </a:p>
          <a:p>
            <a:pPr marL="0" indent="0">
              <a:buNone/>
            </a:pPr>
            <a:endParaRPr lang="ru-RU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ru-RU">
                <a:latin typeface="Times New Roman" charset="0"/>
                <a:ea typeface="Times New Roman" charset="0"/>
                <a:cs typeface="Times New Roman" charset="0"/>
              </a:rPr>
              <a:t>Игровые приемы обучения будут способствовать привлечению внимания детей к постепенной задаче, облегчает работу мышления и воображения.</a:t>
            </a:r>
          </a:p>
          <a:p>
            <a:endParaRPr lang="ru-RU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08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6937" y="879121"/>
            <a:ext cx="82781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Таким образом, выбор тех или иных методов и приемов зависит: </a:t>
            </a:r>
          </a:p>
          <a:p>
            <a:pPr marL="0" indent="0">
              <a:buNone/>
            </a:pPr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-от содержания и задач, стоящих перед данным занятием, и от задач изобразительной деятельности;</a:t>
            </a:r>
          </a:p>
          <a:p>
            <a:pPr marL="0" indent="0">
              <a:buNone/>
            </a:pPr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-от возраста детей и их развития;</a:t>
            </a:r>
          </a:p>
          <a:p>
            <a:pPr marL="0" indent="0">
              <a:buNone/>
            </a:pPr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-от вида изобразительных материалов, с которыми действуют дети</a:t>
            </a:r>
            <a:r>
              <a:rPr lang="ru-RU" sz="360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sz="36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8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423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942" y="928936"/>
            <a:ext cx="7896201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Подводя итог, можно сказать о том, что если на занятиях рисования использовать разнообразные методы и приемы обучения, то формирование изобразительной деятельности умений и навыков у детей младшего дошкольного возраста будет проходить более успешно.</a:t>
            </a:r>
          </a:p>
          <a:p>
            <a:endParaRPr lang="ru-RU" b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910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2722" y="1861180"/>
            <a:ext cx="10162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>
                <a:latin typeface="Times New Roman" charset="0"/>
                <a:ea typeface="Times New Roman" charset="0"/>
                <a:cs typeface="Times New Roman" charset="0"/>
              </a:rPr>
              <a:t>Спасибо</a:t>
            </a:r>
          </a:p>
          <a:p>
            <a:r>
              <a:rPr lang="ru-RU" sz="7200" b="1">
                <a:latin typeface="Times New Roman" charset="0"/>
                <a:ea typeface="Times New Roman" charset="0"/>
                <a:cs typeface="Times New Roman" charset="0"/>
              </a:rPr>
              <a:t>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xmlns="" val="45433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284" y="672419"/>
            <a:ext cx="7599429" cy="5513161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Изобразительная деятельность ребенка, который он только начинает овладевать, нуждается в квалифицированном руководстве. Но чтобы развить у каждого воспитанника творческие способности, заложенные природой, педагог должен сам разбираться в изобразительной искусстве, в детском творчестве, владеть необходимыми способами художественной деятельности. Педагог должен сам владеть изобразительными навыками и умениями.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3117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521" y="763748"/>
            <a:ext cx="8584955" cy="5861873"/>
          </a:xfrm>
        </p:spPr>
        <p:txBody>
          <a:bodyPr/>
          <a:lstStyle/>
          <a:p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Главным принципом обучения детей рисованию</a:t>
            </a: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 является наглядность: ребенок должен знать, видеть чувствовать тот предмет, явление которые он собирается изобразить. Дети должны иметь ясные четкие представления о предметах и явлениях. Средств наглядности, используемых на занятиях рисованием, много. Все они сопровождаются словесными объяснениями.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110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660341"/>
            <a:ext cx="10515600" cy="3985471"/>
          </a:xfrm>
        </p:spPr>
        <p:txBody>
          <a:bodyPr/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Для обучения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младших дошкольников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рисованию включают два вида специфических задач: рисование отдельных предметов, сюжетное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рисование.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69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58" y="1112365"/>
            <a:ext cx="10515600" cy="5745635"/>
          </a:xfrm>
        </p:spPr>
        <p:txBody>
          <a:bodyPr/>
          <a:lstStyle/>
          <a:p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Рисование отдельных </a:t>
            </a:r>
            <a:r>
              <a:rPr lang="ru-RU" sz="3600" b="1" dirty="0" smtClean="0">
                <a:latin typeface="Times New Roman" charset="0"/>
                <a:ea typeface="Times New Roman" charset="0"/>
                <a:cs typeface="Times New Roman" charset="0"/>
              </a:rPr>
              <a:t>предметов</a:t>
            </a:r>
          </a:p>
          <a:p>
            <a:endParaRPr lang="ru-RU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800" u="sng" dirty="0" smtClean="0">
                <a:latin typeface="Times New Roman" charset="0"/>
                <a:ea typeface="Times New Roman" charset="0"/>
                <a:cs typeface="Times New Roman" charset="0"/>
              </a:rPr>
              <a:t>Задачи </a:t>
            </a:r>
            <a:r>
              <a:rPr lang="ru-RU" sz="2800" u="sng" dirty="0">
                <a:latin typeface="Times New Roman" charset="0"/>
                <a:ea typeface="Times New Roman" charset="0"/>
                <a:cs typeface="Times New Roman" charset="0"/>
              </a:rPr>
              <a:t>обучения в </a:t>
            </a:r>
            <a:r>
              <a:rPr lang="ru-RU" sz="2800" u="sng" dirty="0" smtClean="0">
                <a:latin typeface="Times New Roman" charset="0"/>
                <a:ea typeface="Times New Roman" charset="0"/>
                <a:cs typeface="Times New Roman" charset="0"/>
              </a:rPr>
              <a:t>младших группах </a:t>
            </a:r>
            <a:r>
              <a:rPr lang="ru-RU" sz="2800" u="sng" dirty="0">
                <a:latin typeface="Times New Roman" charset="0"/>
                <a:ea typeface="Times New Roman" charset="0"/>
                <a:cs typeface="Times New Roman" charset="0"/>
              </a:rPr>
              <a:t>следующие</a:t>
            </a: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вызвать </a:t>
            </a: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интерес к процессу рисования как деятельности, </a:t>
            </a:r>
            <a:endParaRPr lang="ru-RU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дающей </a:t>
            </a: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результат;</a:t>
            </a:r>
          </a:p>
          <a:p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- познакомить с материалами для рисования (карандашами, красками) и приемами пользования ими;</a:t>
            </a:r>
          </a:p>
          <a:p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- научить пониманию рисунка взрослого как изображения предмета;</a:t>
            </a:r>
          </a:p>
          <a:p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- научить приемам проведения прямых, округлых линий и замкнутых форм.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289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35" y="904894"/>
            <a:ext cx="10515600" cy="6376638"/>
          </a:xfrm>
        </p:spPr>
        <p:txBody>
          <a:bodyPr>
            <a:normAutofit/>
          </a:bodyPr>
          <a:lstStyle/>
          <a:p>
            <a:r>
              <a:rPr lang="ru-RU" sz="3600" dirty="0"/>
              <a:t>         </a:t>
            </a:r>
            <a:r>
              <a:rPr lang="ru-RU" sz="4800" b="1" dirty="0">
                <a:latin typeface="Times New Roman" charset="0"/>
                <a:ea typeface="Times New Roman" charset="0"/>
                <a:cs typeface="Times New Roman" charset="0"/>
              </a:rPr>
              <a:t>Сюжетное </a:t>
            </a:r>
            <a:r>
              <a:rPr lang="ru-RU" sz="4800" b="1" dirty="0" smtClean="0">
                <a:latin typeface="Times New Roman" charset="0"/>
                <a:ea typeface="Times New Roman" charset="0"/>
                <a:cs typeface="Times New Roman" charset="0"/>
              </a:rPr>
              <a:t>рисование</a:t>
            </a:r>
          </a:p>
          <a:p>
            <a:endParaRPr lang="ru-RU" sz="3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3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- основная цель научить ребенка передавать свои впечатления от окружающей действительности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Ребенок должен уметь нарисовать главное в сюжете, а все, детали он выполняет по своему желанию</a:t>
            </a:r>
            <a:r>
              <a:rPr lang="ru-RU" sz="3600" dirty="0" smtClean="0"/>
              <a:t>.</a:t>
            </a:r>
            <a:endParaRPr lang="ru-RU" sz="3600" dirty="0"/>
          </a:p>
          <a:p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У ребенка мал опыт и недостаточно развиты изобразительные умения и навыки в изображении сюжетного рисунка</a:t>
            </a:r>
            <a:r>
              <a:rPr lang="ru-RU" sz="3600" dirty="0"/>
              <a:t>.</a:t>
            </a:r>
          </a:p>
          <a:p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8466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72" y="796864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Основная задача обучения младших дошкольников рисованию: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672" y="2439314"/>
            <a:ext cx="11042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помочь детям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познать окружающую действительность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</a:p>
          <a:p>
            <a:pPr marL="742950" indent="-742950">
              <a:buAutoNum type="arabicParenR"/>
            </a:pP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развивать у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них наблюдательность, </a:t>
            </a:r>
            <a:endParaRPr lang="ru-RU" sz="3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742950" indent="-742950">
              <a:buAutoNum type="arabicParenR"/>
            </a:pP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воспитать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чувство прекрасного и обучить приемам изображения, </a:t>
            </a:r>
            <a:endParaRPr lang="ru-RU" sz="3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742950" indent="-742950">
              <a:buAutoNum type="arabicParenR"/>
            </a:pP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формирование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умений и навыков у детей младшего дошкольного возраста.</a:t>
            </a:r>
          </a:p>
          <a:p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24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4870" y="1351744"/>
            <a:ext cx="8214563" cy="51308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>
                <a:latin typeface="Times New Roman" charset="0"/>
                <a:ea typeface="Times New Roman" charset="0"/>
                <a:cs typeface="Times New Roman" charset="0"/>
              </a:rPr>
              <a:t>Подготовка к занятию начинается с составления плана. Определив тему и программный материал, воспитатель обдумывает, какими приемами и методами он сможет обеспечить наилучшее усвоение учебного материала.</a:t>
            </a:r>
          </a:p>
          <a:p>
            <a:pPr marL="0" indent="0" algn="just">
              <a:buNone/>
            </a:pPr>
            <a:endParaRPr lang="ru-RU" sz="260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endParaRPr lang="ru-RU" sz="260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r>
              <a:rPr lang="ru-RU" sz="2600">
                <a:latin typeface="Times New Roman" charset="0"/>
                <a:ea typeface="Times New Roman" charset="0"/>
                <a:cs typeface="Times New Roman" charset="0"/>
              </a:rPr>
              <a:t>Одной из главных задач воспитателя является создание творческой атмосферы и сохранение у детей до конца занятия интересы к работе.</a:t>
            </a:r>
            <a:r>
              <a:rPr lang="ru-RU" sz="260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8776" y="471250"/>
            <a:ext cx="655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latin typeface="Times New Roman" charset="0"/>
                <a:ea typeface="Times New Roman" charset="0"/>
                <a:cs typeface="Times New Roman" charset="0"/>
              </a:rPr>
              <a:t> Практика работы с детьми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xmlns="" val="164976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658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9903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>
                <a:latin typeface="Times New Roman" charset="0"/>
                <a:ea typeface="Times New Roman" charset="0"/>
                <a:cs typeface="Times New Roman" charset="0"/>
              </a:rPr>
              <a:t>Цели и задачи в рисовании карандашом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170305"/>
            <a:ext cx="8718534" cy="4990272"/>
          </a:xfrm>
        </p:spPr>
        <p:txBody>
          <a:bodyPr>
            <a:normAutofit/>
          </a:bodyPr>
          <a:lstStyle/>
          <a:p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· Обучение умению правильно держать карандаш; ориентироваться на листе бумаги, рисовать прямые линии, кружочки и т.д.</a:t>
            </a:r>
          </a:p>
          <a:p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· Развитие мелкой моторики.</a:t>
            </a:r>
          </a:p>
          <a:p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· Ознакомление с окружающим миром.</a:t>
            </a:r>
          </a:p>
          <a:p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· Развитие речи.</a:t>
            </a:r>
          </a:p>
          <a:p>
            <a:r>
              <a:rPr lang="ru-RU" sz="3600">
                <a:latin typeface="Times New Roman" charset="0"/>
                <a:ea typeface="Times New Roman" charset="0"/>
                <a:cs typeface="Times New Roman" charset="0"/>
              </a:rPr>
              <a:t>· Формировать интерес к рисованию.</a:t>
            </a:r>
          </a:p>
          <a:p>
            <a:endParaRPr lang="ru-RU" sz="36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24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106</TotalTime>
  <Words>837</Words>
  <Application>Microsoft Macintosh PowerPoint</Application>
  <PresentationFormat>Произвольный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Изобразительная деятельность ребенка, который он только начинает овладевать, нуждается в квалифицированном руководстве. Но чтобы развить у каждого воспитанника творческие способности, заложенные природой, педагог должен сам разбираться в изобразительной искусстве, в детском творчестве, владеть необходимыми способами художественной деятельности. Педагог должен сам владеть изобразительными навыками и умениями. </vt:lpstr>
      <vt:lpstr>Главным принципом обучения детей рисованию является наглядность: ребенок должен знать, видеть чувствовать тот предмет, явление которые он собирается изобразить. Дети должны иметь ясные четкие представления о предметах и явлениях. Средств наглядности, используемых на занятиях рисованием, много. Все они сопровождаются словесными объяснениями. </vt:lpstr>
      <vt:lpstr>Для обучения младших дошкольников рисованию включают два вида специфических задач: рисование отдельных предметов, сюжетное рисование.</vt:lpstr>
      <vt:lpstr>  Рисование отдельных предметов   Задачи обучения в младших группах следующие: вызвать интерес к процессу рисования как деятельности,  дающей результат; - познакомить с материалами для рисования (карандашами, красками) и приемами пользования ими; - научить пониманию рисунка взрослого как изображения предмета; - научить приемам проведения прямых, округлых линий и замкнутых форм. </vt:lpstr>
      <vt:lpstr>         Сюжетное рисование    - основная цель научить ребенка передавать свои впечатления от окружающей действительности. Ребенок должен уметь нарисовать главное в сюжете, а все, детали он выполняет по своему желанию. У ребенка мал опыт и недостаточно развиты изобразительные умения и навыки в изображении сюжетного рисунка.  </vt:lpstr>
      <vt:lpstr>Основная задача обучения младших дошкольников рисованию:</vt:lpstr>
      <vt:lpstr>Слайд 8</vt:lpstr>
      <vt:lpstr>Цели и задачи в рисовании карандашом</vt:lpstr>
      <vt:lpstr>Методы обучения рисованию:</vt:lpstr>
      <vt:lpstr>Цели и задачи в рисовании красками</vt:lpstr>
      <vt:lpstr>Рисовать при помощи кисти можно тремя способами: </vt:lpstr>
      <vt:lpstr>Слайд 13</vt:lpstr>
      <vt:lpstr>Наглядные методы и приемы </vt:lpstr>
      <vt:lpstr>Словесные методы и приемы обучения </vt:lpstr>
      <vt:lpstr>Игровые приемы обучения 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 Егорова</dc:creator>
  <cp:lastModifiedBy>vika</cp:lastModifiedBy>
  <cp:revision>86</cp:revision>
  <dcterms:created xsi:type="dcterms:W3CDTF">2015-04-16T17:27:05Z</dcterms:created>
  <dcterms:modified xsi:type="dcterms:W3CDTF">2015-04-23T15:42:10Z</dcterms:modified>
</cp:coreProperties>
</file>